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5A069CB8-F204-4D06-B913-C5A26A89888A}" type="datetimeFigureOut">
              <a:rPr lang="en-US" dirty="0"/>
              <a:t>9/26/2019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0B6E300-0A13-4A81-945A-7333C271A069}" type="datetimeFigureOut">
              <a:rPr lang="en-US" dirty="0"/>
              <a:t>9/26/2019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4671962-1EA4-46E7-BCB0-F36CE46D1A59}" type="datetimeFigureOut">
              <a:rPr lang="en-US" dirty="0"/>
              <a:t>9/26/2019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30BB376-B19C-488D-ABEB-03C7E6E9E3E0}" type="datetimeFigureOut">
              <a:rPr lang="en-US" dirty="0"/>
              <a:t>9/26/2019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29637A9-119A-49DA-BD12-AAC58B377D80}"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86F077B-A50F-4D64-8574-E2D6A98A5553}" type="datetimeFigureOut">
              <a:rPr lang="en-US" dirty="0"/>
              <a:t>9/26/2019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7D9E2A62-1983-43A1-A163-D8AA46534C80}" type="datetimeFigureOut">
              <a:rPr lang="en-US" dirty="0"/>
              <a:t>9/26/2019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898F3E3B-34E3-4345-B2A1-994B83598A9C}" type="datetimeFigureOut">
              <a:rPr lang="en-US" dirty="0"/>
              <a:t>9/26/2019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FD816C96-82A1-4D77-8ADA-627AC6FE3D65}" type="datetimeFigureOut">
              <a:rPr lang="en-US" dirty="0"/>
              <a:t>9/26/2019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D102C1E-28F2-47E9-802D-339E64E2F920}" type="datetimeFigureOut">
              <a:rPr lang="en-US" dirty="0"/>
              <a:t>9/26/2019</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4271A48-F18A-45B3-BC05-1E27DA3F88AF}" type="datetimeFigureOut">
              <a:rPr lang="en-US" dirty="0"/>
              <a:t>9/26/2019</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a:t>Вставка рисунка</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65B747F8-9654-4282-85D2-65F41AAE7A75}" type="datetimeFigureOut">
              <a:rPr lang="en-US" dirty="0"/>
              <a:t>9/26/2019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DC5B261-8843-42D1-AAFC-05E20E2D9B97}" type="datetimeFigureOut">
              <a:rPr lang="en-US" dirty="0"/>
              <a:t>9/26/2019</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pPr algn="ctr"/>
            <a:r>
              <a:rPr lang="en-US" sz="6000" b="1" dirty="0">
                <a:latin typeface="Times New Roman" panose="02020603050405020304" pitchFamily="18" charset="0"/>
                <a:cs typeface="Times New Roman" panose="02020603050405020304" pitchFamily="18" charset="0"/>
              </a:rPr>
              <a:t>Financial Deregulation in China: Systemic Risks</a:t>
            </a:r>
            <a:endParaRPr lang="ru-RU" sz="60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normAutofit lnSpcReduction="10000"/>
          </a:bodyPr>
          <a:lstStyle/>
          <a:p>
            <a:pPr algn="ctr"/>
            <a:r>
              <a:rPr lang="en-US" sz="1800" b="1" dirty="0">
                <a:latin typeface="Times New Roman" panose="02020603050405020304" pitchFamily="18" charset="0"/>
                <a:cs typeface="Times New Roman" panose="02020603050405020304" pitchFamily="18" charset="0"/>
              </a:rPr>
              <a:t>Mikhail </a:t>
            </a:r>
            <a:r>
              <a:rPr lang="en-US" sz="1800" b="1" dirty="0" err="1">
                <a:latin typeface="Times New Roman" panose="02020603050405020304" pitchFamily="18" charset="0"/>
                <a:cs typeface="Times New Roman" panose="02020603050405020304" pitchFamily="18" charset="0"/>
              </a:rPr>
              <a:t>karpov</a:t>
            </a:r>
            <a:endParaRPr lang="en-US" sz="1800" b="1" dirty="0">
              <a:latin typeface="Times New Roman" panose="02020603050405020304" pitchFamily="18" charset="0"/>
              <a:cs typeface="Times New Roman" panose="02020603050405020304" pitchFamily="18" charset="0"/>
            </a:endParaRPr>
          </a:p>
          <a:p>
            <a:pPr algn="ctr"/>
            <a:r>
              <a:rPr lang="en-US" sz="1800" b="1" dirty="0">
                <a:latin typeface="Times New Roman" panose="02020603050405020304" pitchFamily="18" charset="0"/>
                <a:cs typeface="Times New Roman" panose="02020603050405020304" pitchFamily="18" charset="0"/>
              </a:rPr>
              <a:t>Associate Professor</a:t>
            </a:r>
          </a:p>
          <a:p>
            <a:pPr algn="ctr"/>
            <a:r>
              <a:rPr lang="en-US" sz="1800" b="1" dirty="0">
                <a:latin typeface="Times New Roman" panose="02020603050405020304" pitchFamily="18" charset="0"/>
                <a:cs typeface="Times New Roman" panose="02020603050405020304" pitchFamily="18" charset="0"/>
              </a:rPr>
              <a:t>School of ASIAN Studies, Russian Higher school of economics</a:t>
            </a:r>
            <a:endParaRPr lang="ru-RU"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55643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zh-CN" altLang="en-US" sz="4000" b="1" dirty="0">
                <a:latin typeface="Times New Roman" panose="02020603050405020304" pitchFamily="18" charset="0"/>
                <a:cs typeface="Times New Roman" panose="02020603050405020304" pitchFamily="18" charset="0"/>
              </a:rPr>
              <a:t>刚性泡沫， </a:t>
            </a:r>
            <a:r>
              <a:rPr lang="en-US" altLang="zh-CN" sz="4000" b="1" dirty="0">
                <a:latin typeface="Times New Roman" panose="02020603050405020304" pitchFamily="18" charset="0"/>
                <a:cs typeface="Times New Roman" panose="02020603050405020304" pitchFamily="18" charset="0"/>
              </a:rPr>
              <a:t>2016</a:t>
            </a:r>
            <a:r>
              <a:rPr lang="zh-CN" altLang="en-US" sz="4000" b="1" dirty="0">
                <a:latin typeface="Times New Roman" panose="02020603050405020304" pitchFamily="18" charset="0"/>
                <a:cs typeface="Times New Roman" panose="02020603050405020304" pitchFamily="18" charset="0"/>
              </a:rPr>
              <a:t>， 朱宁</a:t>
            </a:r>
            <a:br>
              <a:rPr lang="en-US" altLang="zh-CN" sz="4000" b="1" dirty="0">
                <a:latin typeface="Times New Roman" panose="02020603050405020304" pitchFamily="18" charset="0"/>
                <a:cs typeface="Times New Roman" panose="02020603050405020304" pitchFamily="18" charset="0"/>
              </a:rPr>
            </a:br>
            <a:r>
              <a:rPr lang="en-US" altLang="zh-CN" sz="4000" b="1" dirty="0">
                <a:latin typeface="Times New Roman" panose="02020603050405020304" pitchFamily="18" charset="0"/>
                <a:cs typeface="Times New Roman" panose="02020603050405020304" pitchFamily="18" charset="0"/>
              </a:rPr>
              <a:t>The Guaranteed Bubble, 2016</a:t>
            </a:r>
            <a:r>
              <a:rPr lang="zh-CN" altLang="en-US" sz="4000" b="1" dirty="0">
                <a:latin typeface="Times New Roman" panose="02020603050405020304" pitchFamily="18" charset="0"/>
                <a:cs typeface="Times New Roman" panose="02020603050405020304" pitchFamily="18" charset="0"/>
              </a:rPr>
              <a:t>，</a:t>
            </a:r>
            <a:r>
              <a:rPr lang="en-US" altLang="zh-CN" sz="4000" b="1" dirty="0">
                <a:latin typeface="Times New Roman" panose="02020603050405020304" pitchFamily="18" charset="0"/>
                <a:cs typeface="Times New Roman" panose="02020603050405020304" pitchFamily="18" charset="0"/>
              </a:rPr>
              <a:t> Zhu Ning</a:t>
            </a:r>
            <a:endParaRPr lang="ru-RU" sz="40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pPr algn="ctr"/>
            <a:r>
              <a:rPr lang="zh-CN" altLang="en-US" sz="3600" b="1" dirty="0">
                <a:latin typeface="Times New Roman" panose="02020603050405020304" pitchFamily="18" charset="0"/>
                <a:cs typeface="Times New Roman" panose="02020603050405020304" pitchFamily="18" charset="0"/>
              </a:rPr>
              <a:t>“破产和违约很可能是唯一能够打破中国隐性担保问题，拯救中国经济和金融体系的意外之选”</a:t>
            </a:r>
            <a:endParaRPr lang="en-US" altLang="zh-CN" sz="3600" b="1" dirty="0">
              <a:latin typeface="Times New Roman" panose="02020603050405020304" pitchFamily="18" charset="0"/>
              <a:cs typeface="Times New Roman" panose="02020603050405020304" pitchFamily="18" charset="0"/>
            </a:endParaRPr>
          </a:p>
          <a:p>
            <a:pPr algn="ctr"/>
            <a:r>
              <a:rPr lang="en-US" sz="3600" b="1" dirty="0">
                <a:latin typeface="Times New Roman" panose="02020603050405020304" pitchFamily="18" charset="0"/>
                <a:cs typeface="Times New Roman" panose="02020603050405020304" pitchFamily="18" charset="0"/>
              </a:rPr>
              <a:t>“Bankruptcy and default are, perhaps, the only unexpected choices which may be able to break the hidden security guarantees in China [and] save Chinese economy and financial system”.</a:t>
            </a:r>
          </a:p>
          <a:p>
            <a:pPr algn="r"/>
            <a:r>
              <a:rPr lang="en-US" sz="3200" b="1" dirty="0">
                <a:latin typeface="Times New Roman" panose="02020603050405020304" pitchFamily="18" charset="0"/>
                <a:cs typeface="Times New Roman" panose="02020603050405020304" pitchFamily="18" charset="0"/>
              </a:rPr>
              <a:t>p. 418</a:t>
            </a:r>
            <a:endParaRPr lang="ru-RU"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1474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en-US" b="1" dirty="0">
                <a:latin typeface="Times New Roman" panose="02020603050405020304" pitchFamily="18" charset="0"/>
                <a:cs typeface="Times New Roman" panose="02020603050405020304" pitchFamily="18" charset="0"/>
              </a:rPr>
              <a:t>Thank you for attention</a:t>
            </a:r>
            <a:endParaRPr lang="ru-RU"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lstStyle/>
          <a:p>
            <a:endParaRPr lang="ru-RU" dirty="0"/>
          </a:p>
        </p:txBody>
      </p:sp>
    </p:spTree>
    <p:extLst>
      <p:ext uri="{BB962C8B-B14F-4D97-AF65-F5344CB8AC3E}">
        <p14:creationId xmlns:p14="http://schemas.microsoft.com/office/powerpoint/2010/main" val="1148589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35006" y="132057"/>
            <a:ext cx="10158855" cy="1559131"/>
          </a:xfrm>
        </p:spPr>
        <p:txBody>
          <a:bodyPr>
            <a:normAutofit/>
          </a:bodyPr>
          <a:lstStyle/>
          <a:p>
            <a:pPr algn="just"/>
            <a:r>
              <a:rPr lang="en-US" sz="2400" b="1" i="1" dirty="0">
                <a:latin typeface="Times New Roman" panose="02020603050405020304" pitchFamily="18" charset="0"/>
                <a:cs typeface="Times New Roman" panose="02020603050405020304" pitchFamily="18" charset="0"/>
              </a:rPr>
              <a:t>“The real problem is that we understand so little about how and when nations should optimally move on to more open, deregulated financial systems.”</a:t>
            </a:r>
            <a:br>
              <a:rPr lang="en-US" sz="2400" b="1" i="1"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			</a:t>
            </a:r>
            <a:r>
              <a:rPr lang="en-US" sz="1800" b="1" dirty="0">
                <a:latin typeface="Times New Roman" panose="02020603050405020304" pitchFamily="18" charset="0"/>
                <a:cs typeface="Times New Roman" panose="02020603050405020304" pitchFamily="18" charset="0"/>
              </a:rPr>
              <a:t>Joe </a:t>
            </a:r>
            <a:r>
              <a:rPr lang="en-US" sz="1800" b="1" dirty="0" err="1">
                <a:latin typeface="Times New Roman" panose="02020603050405020304" pitchFamily="18" charset="0"/>
                <a:cs typeface="Times New Roman" panose="02020603050405020304" pitchFamily="18" charset="0"/>
              </a:rPr>
              <a:t>Studwell</a:t>
            </a:r>
            <a:r>
              <a:rPr lang="en-US" sz="1800" b="1" dirty="0">
                <a:latin typeface="Times New Roman" panose="02020603050405020304" pitchFamily="18" charset="0"/>
                <a:cs typeface="Times New Roman" panose="02020603050405020304" pitchFamily="18" charset="0"/>
              </a:rPr>
              <a:t>, “How Asia Works. Success and Failure in the World’s Most 								Dynamic Region”, 2013</a:t>
            </a:r>
            <a:endParaRPr lang="ru-RU" sz="1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algn="just"/>
            <a:r>
              <a:rPr lang="en-US" sz="2400" b="1" i="1" dirty="0">
                <a:latin typeface="Times New Roman" panose="02020603050405020304" pitchFamily="18" charset="0"/>
                <a:cs typeface="Times New Roman" panose="02020603050405020304" pitchFamily="18" charset="0"/>
              </a:rPr>
              <a:t>“Economic policy is routinely viewed as an economic issue and is explained in term of economics. However, in the real world … political goals often have a higher priority on a regime’s agenda than economic goals. When the two are contradictory, economic goals are usually compromised for the sake of political goals…</a:t>
            </a:r>
          </a:p>
          <a:p>
            <a:pPr algn="just"/>
            <a:r>
              <a:rPr lang="en-US" sz="2400" b="1" i="1" dirty="0">
                <a:latin typeface="Times New Roman" panose="02020603050405020304" pitchFamily="18" charset="0"/>
                <a:cs typeface="Times New Roman" panose="02020603050405020304" pitchFamily="18" charset="0"/>
              </a:rPr>
              <a:t>Only when economic and political goals coincide does the economic rationale come to the fore.”</a:t>
            </a:r>
          </a:p>
          <a:p>
            <a:pPr algn="r"/>
            <a:r>
              <a:rPr lang="en-US" sz="1800" b="1" dirty="0" err="1">
                <a:latin typeface="Times New Roman" panose="02020603050405020304" pitchFamily="18" charset="0"/>
                <a:cs typeface="Times New Roman" panose="02020603050405020304" pitchFamily="18" charset="0"/>
              </a:rPr>
              <a:t>Yongping</a:t>
            </a:r>
            <a:r>
              <a:rPr lang="en-US" sz="1800" b="1" dirty="0">
                <a:latin typeface="Times New Roman" panose="02020603050405020304" pitchFamily="18" charset="0"/>
                <a:cs typeface="Times New Roman" panose="02020603050405020304" pitchFamily="18" charset="0"/>
              </a:rPr>
              <a:t> Wu, “A Political Explanation of Economic Growth. State Survival, Bureaucratic Politics and Private Enterprises in the Making of Taiwan’s Economy, 1950-1985”, 2005</a:t>
            </a:r>
            <a:endParaRPr lang="ru-RU"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278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Financial Deregulation as Political Undertaking…</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lvl="1" algn="just"/>
            <a:r>
              <a:rPr lang="en-US" sz="2000" b="1" dirty="0">
                <a:latin typeface="Times New Roman" panose="02020603050405020304" pitchFamily="18" charset="0"/>
                <a:cs typeface="Times New Roman" panose="02020603050405020304" pitchFamily="18" charset="0"/>
              </a:rPr>
              <a:t>Financial deregulation is essentially a socio-political set of measures aimed at coping with the regime’s political legitimacy crisis.</a:t>
            </a:r>
          </a:p>
          <a:p>
            <a:pPr lvl="1" algn="just"/>
            <a:r>
              <a:rPr lang="en-US" sz="2000" b="1" dirty="0">
                <a:latin typeface="Times New Roman" panose="02020603050405020304" pitchFamily="18" charset="0"/>
                <a:cs typeface="Times New Roman" panose="02020603050405020304" pitchFamily="18" charset="0"/>
              </a:rPr>
              <a:t>Since financial deregulation means multiplication of domestic and foreign investors with a freer choice to allocate capital, it has to proceed hand in hand with political liberalization. </a:t>
            </a:r>
          </a:p>
          <a:p>
            <a:pPr lvl="1" algn="just"/>
            <a:r>
              <a:rPr lang="en-US" sz="2000" b="1" dirty="0">
                <a:latin typeface="Times New Roman" panose="02020603050405020304" pitchFamily="18" charset="0"/>
                <a:cs typeface="Times New Roman" panose="02020603050405020304" pitchFamily="18" charset="0"/>
              </a:rPr>
              <a:t>How it all goes depends crucially on the type of the political regime in question (institutional arrangements, constellation of actors etc.)</a:t>
            </a:r>
          </a:p>
          <a:p>
            <a:pPr lvl="1" algn="just"/>
            <a:r>
              <a:rPr lang="en-US" sz="2000" b="1" dirty="0">
                <a:latin typeface="Times New Roman" panose="02020603050405020304" pitchFamily="18" charset="0"/>
                <a:cs typeface="Times New Roman" panose="02020603050405020304" pitchFamily="18" charset="0"/>
              </a:rPr>
              <a:t>Criteria of deregulation’s success or failure should not only of economic but also of a political character i.e. not merely resumption of economic growth, but sustainability of liberal (liberalized) economic and socio-political institutions and practices. </a:t>
            </a:r>
          </a:p>
          <a:p>
            <a:pPr lvl="1" algn="just"/>
            <a:r>
              <a:rPr lang="en-US" sz="2000" b="1" dirty="0">
                <a:latin typeface="Times New Roman" panose="02020603050405020304" pitchFamily="18" charset="0"/>
                <a:cs typeface="Times New Roman" panose="02020603050405020304" pitchFamily="18" charset="0"/>
              </a:rPr>
              <a:t>Neither neo-liberal approach, nor anti neo-liberal critique take these points into consideration sufficiently enough.</a:t>
            </a:r>
            <a:endParaRPr lang="ru-RU"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0849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en-US" sz="3600" b="1" dirty="0">
                <a:latin typeface="Times New Roman" panose="02020603050405020304" pitchFamily="18" charset="0"/>
                <a:cs typeface="Times New Roman" panose="02020603050405020304" pitchFamily="18" charset="0"/>
              </a:rPr>
              <a:t>From Russia with Puzzle: were Moscow’s “Shock Therapists” in 1991-92 Indeed Mad and Neo-Liberal?</a:t>
            </a:r>
            <a:endParaRPr lang="ru-RU" sz="36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lvl="1" algn="just"/>
            <a:r>
              <a:rPr lang="en-US" sz="2400" b="1" dirty="0">
                <a:latin typeface="Times New Roman" panose="02020603050405020304" pitchFamily="18" charset="0"/>
                <a:cs typeface="Times New Roman" panose="02020603050405020304" pitchFamily="18" charset="0"/>
              </a:rPr>
              <a:t>Russian first post-Communist government “big bang” financial deregulation was a forced set of revolutionary steps aimed at saving the county’s domestic food market from total collapse due to overall macroeconomic and institutional implosion.</a:t>
            </a:r>
          </a:p>
          <a:p>
            <a:pPr lvl="1" algn="just"/>
            <a:r>
              <a:rPr lang="en-US" sz="2400" b="1" dirty="0">
                <a:latin typeface="Times New Roman" panose="02020603050405020304" pitchFamily="18" charset="0"/>
                <a:cs typeface="Times New Roman" panose="02020603050405020304" pitchFamily="18" charset="0"/>
              </a:rPr>
              <a:t>Implementation of these steps – in fact – went contrary to fundamental neo-classical prescriptions: </a:t>
            </a:r>
            <a:r>
              <a:rPr lang="en-US" sz="2400" b="1" dirty="0" err="1">
                <a:latin typeface="Times New Roman" panose="02020603050405020304" pitchFamily="18" charset="0"/>
                <a:cs typeface="Times New Roman" panose="02020603050405020304" pitchFamily="18" charset="0"/>
              </a:rPr>
              <a:t>Egor</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Gaidar’s</a:t>
            </a:r>
            <a:r>
              <a:rPr lang="en-US" sz="2400" b="1" dirty="0">
                <a:latin typeface="Times New Roman" panose="02020603050405020304" pitchFamily="18" charset="0"/>
                <a:cs typeface="Times New Roman" panose="02020603050405020304" pitchFamily="18" charset="0"/>
              </a:rPr>
              <a:t> government liberalized pricing within still state-monopolized economic setting.</a:t>
            </a:r>
          </a:p>
          <a:p>
            <a:pPr lvl="1" algn="just"/>
            <a:r>
              <a:rPr lang="en-US" sz="2400" b="1" dirty="0">
                <a:latin typeface="Times New Roman" panose="02020603050405020304" pitchFamily="18" charset="0"/>
                <a:cs typeface="Times New Roman" panose="02020603050405020304" pitchFamily="18" charset="0"/>
              </a:rPr>
              <a:t>Mr. </a:t>
            </a:r>
            <a:r>
              <a:rPr lang="en-US" sz="2400" b="1" dirty="0" err="1">
                <a:latin typeface="Times New Roman" panose="02020603050405020304" pitchFamily="18" charset="0"/>
                <a:cs typeface="Times New Roman" panose="02020603050405020304" pitchFamily="18" charset="0"/>
              </a:rPr>
              <a:t>Gaidar</a:t>
            </a:r>
            <a:r>
              <a:rPr lang="en-US" sz="2400" b="1" dirty="0">
                <a:latin typeface="Times New Roman" panose="02020603050405020304" pitchFamily="18" charset="0"/>
                <a:cs typeface="Times New Roman" panose="02020603050405020304" pitchFamily="18" charset="0"/>
              </a:rPr>
              <a:t> later acknowledged that, although his personal economic and political convictions were liberal, what he and his team did in January, 1992 in concrete Russian setting had nothing to do with neo-classical economic theory and “Washington consensus”. </a:t>
            </a:r>
          </a:p>
          <a:p>
            <a:pPr lvl="1" algn="just"/>
            <a:endParaRPr lang="ru-RU"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7973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sz="4000" b="1" dirty="0">
                <a:latin typeface="Times New Roman" panose="02020603050405020304" pitchFamily="18" charset="0"/>
                <a:cs typeface="Times New Roman" panose="02020603050405020304" pitchFamily="18" charset="0"/>
              </a:rPr>
              <a:t>Why Marxist-Leninist Regimes are Prone to Macroeconomic Implosion?</a:t>
            </a:r>
            <a:endParaRPr lang="ru-RU" sz="40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lnSpcReduction="10000"/>
          </a:bodyPr>
          <a:lstStyle/>
          <a:p>
            <a:pPr lvl="1" algn="just"/>
            <a:r>
              <a:rPr lang="en-US" sz="2000" b="1" dirty="0">
                <a:latin typeface="Times New Roman" panose="02020603050405020304" pitchFamily="18" charset="0"/>
                <a:cs typeface="Times New Roman" panose="02020603050405020304" pitchFamily="18" charset="0"/>
              </a:rPr>
              <a:t>Marxist-Leninist regimes are </a:t>
            </a:r>
            <a:r>
              <a:rPr lang="en-US" sz="2000" b="1" u="sng" dirty="0">
                <a:latin typeface="Times New Roman" panose="02020603050405020304" pitchFamily="18" charset="0"/>
                <a:cs typeface="Times New Roman" panose="02020603050405020304" pitchFamily="18" charset="0"/>
              </a:rPr>
              <a:t>integrative type </a:t>
            </a:r>
            <a:r>
              <a:rPr lang="en-US" sz="2000" b="1" dirty="0">
                <a:latin typeface="Times New Roman" panose="02020603050405020304" pitchFamily="18" charset="0"/>
                <a:cs typeface="Times New Roman" panose="02020603050405020304" pitchFamily="18" charset="0"/>
              </a:rPr>
              <a:t>(totalitarian) socio-political and economic structures, in which the ruling party-state not only controls but integrates all important institutional – as well as non-institutional – actors.</a:t>
            </a:r>
          </a:p>
          <a:p>
            <a:pPr lvl="1" algn="just"/>
            <a:r>
              <a:rPr lang="en-US" sz="2000" b="1" dirty="0">
                <a:latin typeface="Times New Roman" panose="02020603050405020304" pitchFamily="18" charset="0"/>
                <a:cs typeface="Times New Roman" panose="02020603050405020304" pitchFamily="18" charset="0"/>
              </a:rPr>
              <a:t>The key mechanism of such integration is consistent policy of elimination of market as a socio-economic institution – an ideologically legitimized policy which may be intentionally pursued for a number of consecutive decades. </a:t>
            </a:r>
          </a:p>
          <a:p>
            <a:pPr lvl="1" algn="just"/>
            <a:r>
              <a:rPr lang="en-US" sz="2000" b="1" dirty="0">
                <a:latin typeface="Times New Roman" panose="02020603050405020304" pitchFamily="18" charset="0"/>
                <a:cs typeface="Times New Roman" panose="02020603050405020304" pitchFamily="18" charset="0"/>
              </a:rPr>
              <a:t>When such regime introduces “market reforms” due to acute resource crisis, the “market actors” are created by the party-state from the scratch, while the key “actors” are created even from within the ruling party-state itself.</a:t>
            </a:r>
          </a:p>
          <a:p>
            <a:pPr lvl="1" algn="just"/>
            <a:r>
              <a:rPr lang="en-US" sz="2000" b="1" dirty="0">
                <a:latin typeface="Times New Roman" panose="02020603050405020304" pitchFamily="18" charset="0"/>
                <a:cs typeface="Times New Roman" panose="02020603050405020304" pitchFamily="18" charset="0"/>
              </a:rPr>
              <a:t>Neither party-state, nor the “actors” are eager to “cut the cord” linking them, perpetuating soft-budget constraint and allowing each side of the “cord” to privatize the income and nationalize the costs.</a:t>
            </a:r>
          </a:p>
          <a:p>
            <a:pPr lvl="1" algn="just"/>
            <a:r>
              <a:rPr lang="en-US" sz="2000" b="1" dirty="0">
                <a:latin typeface="Times New Roman" panose="02020603050405020304" pitchFamily="18" charset="0"/>
                <a:cs typeface="Times New Roman" panose="02020603050405020304" pitchFamily="18" charset="0"/>
              </a:rPr>
              <a:t>Hence come tremendous macroeconomic pressures and imbalances – huge indebtedness, excessive money supply, hidden inflation, degradation of assets’ quality etc.</a:t>
            </a:r>
          </a:p>
          <a:p>
            <a:pPr lvl="1"/>
            <a:endParaRPr lang="en-US" b="1" dirty="0">
              <a:latin typeface="Times New Roman" panose="02020603050405020304" pitchFamily="18" charset="0"/>
              <a:cs typeface="Times New Roman" panose="02020603050405020304" pitchFamily="18" charset="0"/>
            </a:endParaRPr>
          </a:p>
          <a:p>
            <a:pPr lvl="1"/>
            <a:endParaRPr lang="ru-RU"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3298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sz="3600" b="1" dirty="0">
                <a:latin typeface="Times New Roman" panose="02020603050405020304" pitchFamily="18" charset="0"/>
                <a:cs typeface="Times New Roman" panose="02020603050405020304" pitchFamily="18" charset="0"/>
              </a:rPr>
              <a:t>China’s “Transition to Market” is not the Exception but Indeed the Case Which Confirms this Rule.</a:t>
            </a:r>
            <a:endParaRPr lang="ru-RU" sz="36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Autofit/>
          </a:bodyPr>
          <a:lstStyle/>
          <a:p>
            <a:pPr lvl="1" algn="just"/>
            <a:r>
              <a:rPr lang="en-US" sz="2000" b="1" dirty="0">
                <a:latin typeface="Times New Roman" panose="02020603050405020304" pitchFamily="18" charset="0"/>
                <a:cs typeface="Times New Roman" panose="02020603050405020304" pitchFamily="18" charset="0"/>
              </a:rPr>
              <a:t>Chinese Communist party-state is still the lender of last resort for the key systemic players.</a:t>
            </a:r>
          </a:p>
          <a:p>
            <a:pPr lvl="1" algn="just"/>
            <a:r>
              <a:rPr lang="en-US" sz="2000" b="1" dirty="0">
                <a:latin typeface="Times New Roman" panose="02020603050405020304" pitchFamily="18" charset="0"/>
                <a:cs typeface="Times New Roman" panose="02020603050405020304" pitchFamily="18" charset="0"/>
              </a:rPr>
              <a:t>It fulfills this obligation by means of what is supposed to be uninterrupted money supply through the channels and mechanisms of party-monopolized national financial system with non-deregulated interest rates and capital account.</a:t>
            </a:r>
          </a:p>
          <a:p>
            <a:pPr lvl="1" algn="just"/>
            <a:r>
              <a:rPr lang="en-US" sz="2000" b="1" dirty="0">
                <a:latin typeface="Times New Roman" panose="02020603050405020304" pitchFamily="18" charset="0"/>
                <a:cs typeface="Times New Roman" panose="02020603050405020304" pitchFamily="18" charset="0"/>
              </a:rPr>
              <a:t>State and corporate budgets in China lack clear division.</a:t>
            </a:r>
          </a:p>
          <a:p>
            <a:pPr lvl="1" algn="just"/>
            <a:r>
              <a:rPr lang="en-US" sz="2000" b="1" dirty="0">
                <a:latin typeface="Times New Roman" panose="02020603050405020304" pitchFamily="18" charset="0"/>
                <a:cs typeface="Times New Roman" panose="02020603050405020304" pitchFamily="18" charset="0"/>
              </a:rPr>
              <a:t>Chinese “shadow banking” of all sorts operates with predominantly state money under political and institutional clout of the party-state.</a:t>
            </a:r>
          </a:p>
          <a:p>
            <a:pPr lvl="1" algn="just"/>
            <a:r>
              <a:rPr lang="en-US" sz="2000" b="1" dirty="0">
                <a:latin typeface="Times New Roman" panose="02020603050405020304" pitchFamily="18" charset="0"/>
                <a:cs typeface="Times New Roman" panose="02020603050405020304" pitchFamily="18" charset="0"/>
              </a:rPr>
              <a:t>Chinese means and practices of macroeconomic regulation are still very much non-market in their nature.</a:t>
            </a:r>
          </a:p>
          <a:p>
            <a:pPr lvl="1" algn="just"/>
            <a:r>
              <a:rPr lang="en-US" sz="2000" b="1" dirty="0">
                <a:latin typeface="Times New Roman" panose="02020603050405020304" pitchFamily="18" charset="0"/>
                <a:cs typeface="Times New Roman" panose="02020603050405020304" pitchFamily="18" charset="0"/>
              </a:rPr>
              <a:t>Party-state as well as key socio-economic players prefer neither “plan” nor “market”, but the “no-man’s grey zone” between the two, perpetuating soft-budget constraint, privatizing profits (incomes) and nationalizing the costs.</a:t>
            </a:r>
            <a:endParaRPr lang="ru-RU"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6063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b="1" dirty="0">
                <a:latin typeface="Times New Roman" panose="02020603050405020304" pitchFamily="18" charset="0"/>
                <a:cs typeface="Times New Roman" panose="02020603050405020304" pitchFamily="18" charset="0"/>
              </a:rPr>
              <a:t>Vicissitudes of China’s GDP Growth</a:t>
            </a:r>
            <a:endParaRPr lang="ru-RU" b="1" dirty="0">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162303938"/>
              </p:ext>
            </p:extLst>
          </p:nvPr>
        </p:nvGraphicFramePr>
        <p:xfrm>
          <a:off x="1096963" y="1846263"/>
          <a:ext cx="10058720" cy="3354388"/>
        </p:xfrm>
        <a:graphic>
          <a:graphicData uri="http://schemas.openxmlformats.org/drawingml/2006/table">
            <a:tbl>
              <a:tblPr firstRow="1" bandRow="1">
                <a:tableStyleId>{5C22544A-7EE6-4342-B048-85BDC9FD1C3A}</a:tableStyleId>
              </a:tblPr>
              <a:tblGrid>
                <a:gridCol w="2011744">
                  <a:extLst>
                    <a:ext uri="{9D8B030D-6E8A-4147-A177-3AD203B41FA5}">
                      <a16:colId xmlns:a16="http://schemas.microsoft.com/office/drawing/2014/main" val="20000"/>
                    </a:ext>
                  </a:extLst>
                </a:gridCol>
                <a:gridCol w="2011744">
                  <a:extLst>
                    <a:ext uri="{9D8B030D-6E8A-4147-A177-3AD203B41FA5}">
                      <a16:colId xmlns:a16="http://schemas.microsoft.com/office/drawing/2014/main" val="20001"/>
                    </a:ext>
                  </a:extLst>
                </a:gridCol>
                <a:gridCol w="2011744">
                  <a:extLst>
                    <a:ext uri="{9D8B030D-6E8A-4147-A177-3AD203B41FA5}">
                      <a16:colId xmlns:a16="http://schemas.microsoft.com/office/drawing/2014/main" val="20002"/>
                    </a:ext>
                  </a:extLst>
                </a:gridCol>
                <a:gridCol w="2011744">
                  <a:extLst>
                    <a:ext uri="{9D8B030D-6E8A-4147-A177-3AD203B41FA5}">
                      <a16:colId xmlns:a16="http://schemas.microsoft.com/office/drawing/2014/main" val="20003"/>
                    </a:ext>
                  </a:extLst>
                </a:gridCol>
                <a:gridCol w="2011744">
                  <a:extLst>
                    <a:ext uri="{9D8B030D-6E8A-4147-A177-3AD203B41FA5}">
                      <a16:colId xmlns:a16="http://schemas.microsoft.com/office/drawing/2014/main" val="20004"/>
                    </a:ext>
                  </a:extLst>
                </a:gridCol>
              </a:tblGrid>
              <a:tr h="1677194">
                <a:tc>
                  <a:txBody>
                    <a:bodyPr/>
                    <a:lstStyle/>
                    <a:p>
                      <a:pPr algn="ctr"/>
                      <a:r>
                        <a:rPr lang="en-US" sz="3600" dirty="0"/>
                        <a:t>2010</a:t>
                      </a:r>
                      <a:endParaRPr lang="ru-RU" sz="3600" dirty="0">
                        <a:latin typeface="Times New Roman" panose="02020603050405020304" pitchFamily="18" charset="0"/>
                        <a:cs typeface="Times New Roman" panose="02020603050405020304" pitchFamily="18" charset="0"/>
                      </a:endParaRPr>
                    </a:p>
                  </a:txBody>
                  <a:tcPr/>
                </a:tc>
                <a:tc>
                  <a:txBody>
                    <a:bodyPr/>
                    <a:lstStyle/>
                    <a:p>
                      <a:pPr algn="ctr"/>
                      <a:r>
                        <a:rPr lang="en-US" sz="3600" dirty="0"/>
                        <a:t>2011</a:t>
                      </a:r>
                      <a:endParaRPr lang="ru-RU" sz="3600" dirty="0">
                        <a:latin typeface="Times New Roman" panose="02020603050405020304" pitchFamily="18" charset="0"/>
                        <a:cs typeface="Times New Roman" panose="02020603050405020304" pitchFamily="18" charset="0"/>
                      </a:endParaRPr>
                    </a:p>
                  </a:txBody>
                  <a:tcPr/>
                </a:tc>
                <a:tc>
                  <a:txBody>
                    <a:bodyPr/>
                    <a:lstStyle/>
                    <a:p>
                      <a:pPr algn="ctr"/>
                      <a:r>
                        <a:rPr lang="en-US" sz="3600" dirty="0"/>
                        <a:t>2012</a:t>
                      </a:r>
                      <a:endParaRPr lang="ru-RU" sz="3600" dirty="0">
                        <a:latin typeface="Times New Roman" panose="02020603050405020304" pitchFamily="18" charset="0"/>
                        <a:cs typeface="Times New Roman" panose="02020603050405020304" pitchFamily="18" charset="0"/>
                      </a:endParaRPr>
                    </a:p>
                  </a:txBody>
                  <a:tcPr/>
                </a:tc>
                <a:tc>
                  <a:txBody>
                    <a:bodyPr/>
                    <a:lstStyle/>
                    <a:p>
                      <a:pPr algn="ctr"/>
                      <a:r>
                        <a:rPr lang="en-US" sz="3600" dirty="0"/>
                        <a:t>2013</a:t>
                      </a:r>
                      <a:endParaRPr lang="ru-RU" sz="3600" dirty="0">
                        <a:latin typeface="Times New Roman" panose="02020603050405020304" pitchFamily="18" charset="0"/>
                        <a:cs typeface="Times New Roman" panose="02020603050405020304" pitchFamily="18" charset="0"/>
                      </a:endParaRPr>
                    </a:p>
                  </a:txBody>
                  <a:tcPr/>
                </a:tc>
                <a:tc>
                  <a:txBody>
                    <a:bodyPr/>
                    <a:lstStyle/>
                    <a:p>
                      <a:pPr algn="ctr"/>
                      <a:r>
                        <a:rPr lang="en-US" sz="3600" dirty="0"/>
                        <a:t>2014</a:t>
                      </a:r>
                      <a:endParaRPr lang="ru-RU"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0"/>
                  </a:ext>
                </a:extLst>
              </a:tr>
              <a:tr h="1677194">
                <a:tc>
                  <a:txBody>
                    <a:bodyPr/>
                    <a:lstStyle/>
                    <a:p>
                      <a:pPr algn="ctr"/>
                      <a:r>
                        <a:rPr lang="en-US" sz="4000" dirty="0"/>
                        <a:t>10,1%</a:t>
                      </a:r>
                      <a:endParaRPr lang="ru-RU" sz="4000" b="1" dirty="0">
                        <a:latin typeface="Times New Roman" panose="02020603050405020304" pitchFamily="18" charset="0"/>
                        <a:cs typeface="Times New Roman" panose="02020603050405020304" pitchFamily="18" charset="0"/>
                      </a:endParaRPr>
                    </a:p>
                  </a:txBody>
                  <a:tcPr/>
                </a:tc>
                <a:tc>
                  <a:txBody>
                    <a:bodyPr/>
                    <a:lstStyle/>
                    <a:p>
                      <a:pPr algn="ctr"/>
                      <a:r>
                        <a:rPr lang="en-US" sz="4000" dirty="0"/>
                        <a:t>9,3%</a:t>
                      </a:r>
                      <a:endParaRPr lang="ru-RU" sz="4000" b="1" dirty="0">
                        <a:latin typeface="Times New Roman" panose="02020603050405020304" pitchFamily="18" charset="0"/>
                        <a:cs typeface="Times New Roman" panose="02020603050405020304" pitchFamily="18" charset="0"/>
                      </a:endParaRPr>
                    </a:p>
                  </a:txBody>
                  <a:tcPr/>
                </a:tc>
                <a:tc>
                  <a:txBody>
                    <a:bodyPr/>
                    <a:lstStyle/>
                    <a:p>
                      <a:pPr algn="ctr"/>
                      <a:r>
                        <a:rPr lang="en-US" sz="4000" dirty="0"/>
                        <a:t>8,3%</a:t>
                      </a:r>
                      <a:endParaRPr lang="ru-RU" sz="4000" b="1" dirty="0">
                        <a:latin typeface="Times New Roman" panose="02020603050405020304" pitchFamily="18" charset="0"/>
                        <a:cs typeface="Times New Roman" panose="02020603050405020304" pitchFamily="18" charset="0"/>
                      </a:endParaRPr>
                    </a:p>
                  </a:txBody>
                  <a:tcPr/>
                </a:tc>
                <a:tc>
                  <a:txBody>
                    <a:bodyPr/>
                    <a:lstStyle/>
                    <a:p>
                      <a:pPr algn="ctr"/>
                      <a:r>
                        <a:rPr lang="en-US" sz="3600" dirty="0"/>
                        <a:t>7,7%</a:t>
                      </a:r>
                      <a:endParaRPr lang="ru-RU" sz="3600" b="1" dirty="0">
                        <a:latin typeface="Times New Roman" panose="02020603050405020304" pitchFamily="18" charset="0"/>
                        <a:cs typeface="Times New Roman" panose="02020603050405020304" pitchFamily="18" charset="0"/>
                      </a:endParaRPr>
                    </a:p>
                  </a:txBody>
                  <a:tcPr/>
                </a:tc>
                <a:tc>
                  <a:txBody>
                    <a:bodyPr/>
                    <a:lstStyle/>
                    <a:p>
                      <a:pPr algn="ctr"/>
                      <a:r>
                        <a:rPr lang="en-US" sz="3600" dirty="0"/>
                        <a:t>7,4%</a:t>
                      </a:r>
                      <a:endParaRPr lang="ru-RU" sz="36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4429800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sz="4400" b="1" dirty="0">
                <a:latin typeface="Times New Roman" panose="02020603050405020304" pitchFamily="18" charset="0"/>
                <a:cs typeface="Times New Roman" panose="02020603050405020304" pitchFamily="18" charset="0"/>
              </a:rPr>
              <a:t>Chinese Sharp Decline in Growth Rates since 2013 is a Man-Made Phenomenon.</a:t>
            </a:r>
            <a:endParaRPr lang="ru-RU" sz="44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pPr lvl="1" algn="just"/>
            <a:r>
              <a:rPr lang="en-US" sz="2800" b="1" dirty="0">
                <a:latin typeface="Times New Roman" panose="02020603050405020304" pitchFamily="18" charset="0"/>
                <a:cs typeface="Times New Roman" panose="02020603050405020304" pitchFamily="18" charset="0"/>
              </a:rPr>
              <a:t>New leadership’s reformist intentions to improve financial discipline, squeeze “shadow marketers”, deregulate interest rates and experiment with capital account partial liberalization scared key socio-economic players within the Chinese “half-plan, half market” institutional setting.</a:t>
            </a:r>
          </a:p>
          <a:p>
            <a:pPr lvl="1" algn="just"/>
            <a:r>
              <a:rPr lang="en-US" sz="2800" b="1" dirty="0">
                <a:latin typeface="Times New Roman" panose="02020603050405020304" pitchFamily="18" charset="0"/>
                <a:cs typeface="Times New Roman" panose="02020603050405020304" pitchFamily="18" charset="0"/>
              </a:rPr>
              <a:t>These events are functionally comparable to “technical default”, since party-state – at least, partially – de-facto refused to fulfill its obligations as the lender of last resort.</a:t>
            </a:r>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5401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What Does It Mean for the Future of the Chinese “Market Transition”?</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lnSpcReduction="10000"/>
          </a:bodyPr>
          <a:lstStyle/>
          <a:p>
            <a:pPr lvl="1" algn="ctr"/>
            <a:r>
              <a:rPr lang="en-US" sz="2400" b="1" u="sng" dirty="0">
                <a:latin typeface="Times New Roman" panose="02020603050405020304" pitchFamily="18" charset="0"/>
                <a:cs typeface="Times New Roman" panose="02020603050405020304" pitchFamily="18" charset="0"/>
              </a:rPr>
              <a:t>What has been happening since 2013 is a kind of a moment of truth for the Chinese “transition to market”.</a:t>
            </a:r>
          </a:p>
          <a:p>
            <a:pPr lvl="2" algn="just"/>
            <a:r>
              <a:rPr lang="en-US" sz="2000" b="1" dirty="0">
                <a:latin typeface="Times New Roman" panose="02020603050405020304" pitchFamily="18" charset="0"/>
                <a:cs typeface="Times New Roman" panose="02020603050405020304" pitchFamily="18" charset="0"/>
              </a:rPr>
              <a:t>Chinese party-state financial monopoly (the position of lender of last resort as well as crucial non-market macro economic regulator) has not been reformed.</a:t>
            </a:r>
          </a:p>
          <a:p>
            <a:pPr lvl="2" algn="just"/>
            <a:r>
              <a:rPr lang="en-US" sz="2000" b="1" dirty="0">
                <a:latin typeface="Times New Roman" panose="02020603050405020304" pitchFamily="18" charset="0"/>
                <a:cs typeface="Times New Roman" panose="02020603050405020304" pitchFamily="18" charset="0"/>
              </a:rPr>
              <a:t>State and corporate budgets still lack clear division.</a:t>
            </a:r>
          </a:p>
          <a:p>
            <a:pPr lvl="2" algn="just"/>
            <a:r>
              <a:rPr lang="en-US" sz="2000" b="1" dirty="0">
                <a:latin typeface="Times New Roman" panose="02020603050405020304" pitchFamily="18" charset="0"/>
                <a:cs typeface="Times New Roman" panose="02020603050405020304" pitchFamily="18" charset="0"/>
              </a:rPr>
              <a:t>Macro and micro economic regulation are still not separated.</a:t>
            </a:r>
          </a:p>
          <a:p>
            <a:pPr lvl="2" algn="just"/>
            <a:r>
              <a:rPr lang="en-US" sz="2000" b="1" dirty="0">
                <a:latin typeface="Times New Roman" panose="02020603050405020304" pitchFamily="18" charset="0"/>
                <a:cs typeface="Times New Roman" panose="02020603050405020304" pitchFamily="18" charset="0"/>
              </a:rPr>
              <a:t>The constellation of key institutional and economic actors’ interests is not in favor of financial deregulation. They still prefer perpetuation of soft-budget constraints within neither plan, nor market “grey zone”.</a:t>
            </a:r>
          </a:p>
          <a:p>
            <a:pPr lvl="2" algn="just"/>
            <a:r>
              <a:rPr lang="en-US" sz="2000" b="1" dirty="0">
                <a:latin typeface="Times New Roman" panose="02020603050405020304" pitchFamily="18" charset="0"/>
                <a:cs typeface="Times New Roman" panose="02020603050405020304" pitchFamily="18" charset="0"/>
              </a:rPr>
              <a:t>The quality of Chinese assets is bad and seems to continue deteriorating.</a:t>
            </a:r>
          </a:p>
          <a:p>
            <a:pPr lvl="2" algn="just"/>
            <a:r>
              <a:rPr lang="en-US" sz="2000" b="1" dirty="0">
                <a:latin typeface="Times New Roman" panose="02020603050405020304" pitchFamily="18" charset="0"/>
                <a:cs typeface="Times New Roman" panose="02020603050405020304" pitchFamily="18" charset="0"/>
              </a:rPr>
              <a:t>All these factors in action, viewed together, increase the chances of the Chinese financial deregulation turning eventually into forced “shock therapy” amidst macroeconomic implosion, despite decades of  what looked like “successful gradualism”.</a:t>
            </a:r>
            <a:endParaRPr lang="ru-RU"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9284226"/>
      </p:ext>
    </p:extLst>
  </p:cSld>
  <p:clrMapOvr>
    <a:masterClrMapping/>
  </p:clrMapOvr>
</p:sld>
</file>

<file path=ppt/theme/theme1.xml><?xml version="1.0" encoding="utf-8"?>
<a:theme xmlns:a="http://schemas.openxmlformats.org/drawingml/2006/main" name="Ретро">
  <a:themeElements>
    <a:clrScheme name="Retrospect">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docProps/app.xml><?xml version="1.0" encoding="utf-8"?>
<Properties xmlns="http://schemas.openxmlformats.org/officeDocument/2006/extended-properties" xmlns:vt="http://schemas.openxmlformats.org/officeDocument/2006/docPropsVTypes">
  <Template>Retrospect</Template>
  <TotalTime>297</TotalTime>
  <Words>1118</Words>
  <Application>Microsoft Office PowerPoint</Application>
  <PresentationFormat>Широкоэкранный</PresentationFormat>
  <Paragraphs>58</Paragraphs>
  <Slides>11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11</vt:i4>
      </vt:variant>
    </vt:vector>
  </HeadingPairs>
  <TitlesOfParts>
    <vt:vector size="15" baseType="lpstr">
      <vt:lpstr>Calibri</vt:lpstr>
      <vt:lpstr>Calibri Light</vt:lpstr>
      <vt:lpstr>Times New Roman</vt:lpstr>
      <vt:lpstr>Ретро</vt:lpstr>
      <vt:lpstr>Financial Deregulation in China: Systemic Risks</vt:lpstr>
      <vt:lpstr>“The real problem is that we understand so little about how and when nations should optimally move on to more open, deregulated financial systems.”    Joe Studwell, “How Asia Works. Success and Failure in the World’s Most         Dynamic Region”, 2013</vt:lpstr>
      <vt:lpstr>Financial Deregulation as Political Undertaking…</vt:lpstr>
      <vt:lpstr>From Russia with Puzzle: were Moscow’s “Shock Therapists” in 1991-92 Indeed Mad and Neo-Liberal?</vt:lpstr>
      <vt:lpstr>Why Marxist-Leninist Regimes are Prone to Macroeconomic Implosion?</vt:lpstr>
      <vt:lpstr>China’s “Transition to Market” is not the Exception but Indeed the Case Which Confirms this Rule.</vt:lpstr>
      <vt:lpstr>Vicissitudes of China’s GDP Growth</vt:lpstr>
      <vt:lpstr>Chinese Sharp Decline in Growth Rates since 2013 is a Man-Made Phenomenon.</vt:lpstr>
      <vt:lpstr>What Does It Mean for the Future of the Chinese “Market Transition”?</vt:lpstr>
      <vt:lpstr>刚性泡沫， 2016， 朱宁 The Guaranteed Bubble, 2016， Zhu Ning</vt:lpstr>
      <vt:lpstr>Thank you for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Deregulation in China: “The End Game” of Chinese Communist Rule?</dc:title>
  <dc:creator>Svetlana Perlova</dc:creator>
  <cp:lastModifiedBy>Svetlana Perlova</cp:lastModifiedBy>
  <cp:revision>33</cp:revision>
  <dcterms:created xsi:type="dcterms:W3CDTF">2017-03-04T08:06:15Z</dcterms:created>
  <dcterms:modified xsi:type="dcterms:W3CDTF">2019-09-26T08:48:34Z</dcterms:modified>
</cp:coreProperties>
</file>